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1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0" y="1223120"/>
            <a:ext cx="12192000" cy="2387601"/>
          </a:xfrm>
          <a:prstGeom prst="rect">
            <a:avLst/>
          </a:prstGeom>
        </p:spPr>
        <p:txBody>
          <a:bodyPr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-3" y="3794871"/>
            <a:ext cx="12192002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맑은 고딕"/>
              </a:defRPr>
            </a:lvl1pPr>
            <a:lvl2pPr marL="0" indent="4572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맑은 고딕"/>
              </a:defRPr>
            </a:lvl2pPr>
            <a:lvl3pPr marL="0" indent="9144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맑은 고딕"/>
              </a:defRPr>
            </a:lvl3pPr>
            <a:lvl4pPr marL="0" indent="13716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맑은 고딕"/>
              </a:defRPr>
            </a:lvl4pPr>
            <a:lvl5pPr marL="0" indent="18288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맑은 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그림 7" descr="그림 7"/>
          <p:cNvPicPr>
            <a:picLocks noChangeAspect="1"/>
          </p:cNvPicPr>
          <p:nvPr/>
        </p:nvPicPr>
        <p:blipFill>
          <a:blip r:embed="rId2"/>
          <a:srcRect l="40229" t="65597" b="9375"/>
          <a:stretch>
            <a:fillRect/>
          </a:stretch>
        </p:blipFill>
        <p:spPr>
          <a:xfrm>
            <a:off x="0" y="6646330"/>
            <a:ext cx="1809148" cy="160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그림 8" descr="그림 8"/>
          <p:cNvPicPr>
            <a:picLocks noChangeAspect="1"/>
          </p:cNvPicPr>
          <p:nvPr/>
        </p:nvPicPr>
        <p:blipFill>
          <a:blip r:embed="rId3"/>
          <a:srcRect t="62460" b="12512"/>
          <a:stretch>
            <a:fillRect/>
          </a:stretch>
        </p:blipFill>
        <p:spPr>
          <a:xfrm>
            <a:off x="10880201" y="6675969"/>
            <a:ext cx="1311799" cy="160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선 연결선 8"/>
          <p:cNvSpPr/>
          <p:nvPr/>
        </p:nvSpPr>
        <p:spPr>
          <a:xfrm>
            <a:off x="4863596" y="2676048"/>
            <a:ext cx="1994075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5591" y="2158083"/>
            <a:ext cx="10071853" cy="71895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1pPr>
            <a:lvl2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2pPr>
            <a:lvl3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3pPr>
            <a:lvl4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4pPr>
            <a:lvl5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5pPr>
          </a:lstStyle>
          <a:p>
            <a:r>
              <a:t>제목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1055591" y="3073924"/>
            <a:ext cx="10071852" cy="71895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35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1055591" y="3993105"/>
            <a:ext cx="10071852" cy="71895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36" name="모서리가 둥근 직사각형 19"/>
          <p:cNvSpPr/>
          <p:nvPr/>
        </p:nvSpPr>
        <p:spPr>
          <a:xfrm>
            <a:off x="1064556" y="2158084"/>
            <a:ext cx="10062886" cy="715613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모서리가 둥근 직사각형 19"/>
          <p:cNvSpPr/>
          <p:nvPr/>
        </p:nvSpPr>
        <p:spPr>
          <a:xfrm>
            <a:off x="1064556" y="3070686"/>
            <a:ext cx="10062886" cy="715613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모서리가 둥근 직사각형 19"/>
          <p:cNvSpPr/>
          <p:nvPr/>
        </p:nvSpPr>
        <p:spPr>
          <a:xfrm>
            <a:off x="1064556" y="3999684"/>
            <a:ext cx="10062886" cy="715613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3"/>
          <p:cNvSpPr txBox="1"/>
          <p:nvPr/>
        </p:nvSpPr>
        <p:spPr>
          <a:xfrm>
            <a:off x="45719" y="2767279"/>
            <a:ext cx="12100560" cy="122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0"/>
            </a:lvl1pPr>
          </a:lstStyle>
          <a:p>
            <a:r>
              <a:t>Q &amp; A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5334" y="6412231"/>
            <a:ext cx="386666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1" cy="76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모서리가 둥근 직사각형 19"/>
          <p:cNvSpPr/>
          <p:nvPr/>
        </p:nvSpPr>
        <p:spPr>
          <a:xfrm>
            <a:off x="411920" y="207747"/>
            <a:ext cx="11368161" cy="762164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11162" y="1152525"/>
            <a:ext cx="11369676" cy="56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3PiW4HeLSG8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ARM 기초</a:t>
            </a:r>
          </a:p>
        </p:txBody>
      </p:sp>
      <p:sp>
        <p:nvSpPr>
          <p:cNvPr id="57" name="부제목 2"/>
          <p:cNvSpPr txBox="1">
            <a:spLocks noGrp="1"/>
          </p:cNvSpPr>
          <p:nvPr>
            <p:ph type="body" sz="half" idx="1"/>
          </p:nvPr>
        </p:nvSpPr>
        <p:spPr>
          <a:xfrm>
            <a:off x="-3" y="3794871"/>
            <a:ext cx="12192003" cy="165576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유튜브 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https://youtu.be/3PiW4HeLSG8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805334" y="6412231"/>
            <a:ext cx="386666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9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Cortex-M3</a:t>
            </a:r>
          </a:p>
        </p:txBody>
      </p:sp>
      <p:sp>
        <p:nvSpPr>
          <p:cNvPr id="100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32 bit ARM 프로세서</a:t>
            </a:r>
          </a:p>
          <a:p>
            <a:endParaRPr/>
          </a:p>
          <a:p>
            <a:r>
              <a:t>ARMv7-M 아키텍처 기반</a:t>
            </a:r>
          </a:p>
          <a:p>
            <a:endParaRPr/>
          </a:p>
          <a:p>
            <a:r>
              <a:t>Harvard architecture</a:t>
            </a:r>
          </a:p>
          <a:p>
            <a:pPr marL="685800" lvl="1" indent="-228600"/>
            <a:r>
              <a:t>프로그램 코드와 데이터를 별도의 메모리에 저장하는 구조</a:t>
            </a:r>
          </a:p>
          <a:p>
            <a:r>
              <a:t>Thumb-2 명령어만 사용 가능</a:t>
            </a:r>
          </a:p>
          <a:p>
            <a:pPr marL="685800" lvl="1" indent="-228600"/>
            <a:r>
              <a:t>Thumb-2 : ARM과 기존의 Thumb을 섞어서 쓸 수 있는 명령 체계 </a:t>
            </a:r>
          </a:p>
          <a:p>
            <a:r>
              <a:t>Pipeline Branch Speculation</a:t>
            </a:r>
          </a:p>
          <a:p>
            <a:pPr marL="685800" lvl="1" indent="-228600"/>
            <a:r>
              <a:t>Fetch - Decode - Execute + 분기 예측(Branch Speculation)을 수행</a:t>
            </a:r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00" y="1215537"/>
            <a:ext cx="1709013" cy="1692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3"/>
          <a:srcRect t="19438" b="21870"/>
          <a:stretch>
            <a:fillRect/>
          </a:stretch>
        </p:blipFill>
        <p:spPr>
          <a:xfrm rot="10800000">
            <a:off x="7922502" y="1255320"/>
            <a:ext cx="3324578" cy="1951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824186" y="6412231"/>
            <a:ext cx="367815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5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Cortex-M3 아키텍처</a:t>
            </a:r>
          </a:p>
        </p:txBody>
      </p:sp>
      <p:sp>
        <p:nvSpPr>
          <p:cNvPr id="106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ETM (Embedded Trace </a:t>
            </a:r>
            <a:r>
              <a:rPr dirty="0" err="1"/>
              <a:t>Macrocell</a:t>
            </a:r>
            <a:r>
              <a:rPr dirty="0"/>
              <a:t>) </a:t>
            </a:r>
          </a:p>
          <a:p>
            <a:pPr marL="685800" lvl="1" indent="-228600"/>
            <a:r>
              <a:rPr dirty="0"/>
              <a:t>Trace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수집하는</a:t>
            </a:r>
            <a:r>
              <a:rPr dirty="0"/>
              <a:t> </a:t>
            </a:r>
            <a:r>
              <a:rPr dirty="0" err="1"/>
              <a:t>디버깅</a:t>
            </a:r>
            <a:r>
              <a:rPr dirty="0"/>
              <a:t> </a:t>
            </a:r>
            <a:r>
              <a:rPr dirty="0" err="1"/>
              <a:t>방식</a:t>
            </a:r>
            <a:endParaRPr dirty="0"/>
          </a:p>
          <a:p>
            <a:r>
              <a:rPr dirty="0"/>
              <a:t>FPB (Flash Patch and Breakpoint) </a:t>
            </a:r>
          </a:p>
          <a:p>
            <a:pPr marL="685800" lvl="1" indent="-228600"/>
            <a:r>
              <a:rPr dirty="0"/>
              <a:t>Flash Patch - </a:t>
            </a:r>
            <a:r>
              <a:rPr dirty="0" err="1"/>
              <a:t>바이너리</a:t>
            </a:r>
            <a:r>
              <a:rPr dirty="0"/>
              <a:t> </a:t>
            </a:r>
            <a:r>
              <a:rPr dirty="0" err="1"/>
              <a:t>코드를</a:t>
            </a:r>
            <a:r>
              <a:rPr dirty="0"/>
              <a:t> </a:t>
            </a:r>
            <a:r>
              <a:rPr dirty="0" err="1"/>
              <a:t>수정하는</a:t>
            </a:r>
            <a:r>
              <a:rPr dirty="0"/>
              <a:t> 것 </a:t>
            </a:r>
          </a:p>
          <a:p>
            <a:r>
              <a:rPr dirty="0"/>
              <a:t>DWT (Data Watchpoint and Trace) </a:t>
            </a:r>
          </a:p>
          <a:p>
            <a:pPr marL="685800" lvl="1" indent="-228600"/>
            <a:r>
              <a:rPr sz="2400" dirty="0" err="1"/>
              <a:t>프로세서가</a:t>
            </a:r>
            <a:r>
              <a:rPr sz="2400" dirty="0"/>
              <a:t> </a:t>
            </a:r>
            <a:r>
              <a:rPr sz="2400" dirty="0" err="1"/>
              <a:t>접근할때</a:t>
            </a:r>
            <a:r>
              <a:rPr sz="2400" dirty="0"/>
              <a:t> </a:t>
            </a:r>
            <a:r>
              <a:rPr sz="2400" dirty="0" err="1"/>
              <a:t>선택적</a:t>
            </a:r>
            <a:r>
              <a:rPr sz="2400" dirty="0"/>
              <a:t> </a:t>
            </a:r>
            <a:r>
              <a:rPr sz="2400" dirty="0" err="1"/>
              <a:t>데이터</a:t>
            </a:r>
            <a:r>
              <a:rPr sz="2400" dirty="0"/>
              <a:t> </a:t>
            </a:r>
            <a:r>
              <a:rPr sz="2400" dirty="0" err="1"/>
              <a:t>트레이스를</a:t>
            </a:r>
            <a:r>
              <a:rPr sz="2400" dirty="0"/>
              <a:t> </a:t>
            </a:r>
            <a:r>
              <a:rPr sz="2400" dirty="0" err="1"/>
              <a:t>가능하게</a:t>
            </a:r>
            <a:r>
              <a:rPr sz="2400" dirty="0"/>
              <a:t> </a:t>
            </a:r>
            <a:r>
              <a:rPr sz="2400" dirty="0" err="1"/>
              <a:t>해주는</a:t>
            </a:r>
            <a:r>
              <a:rPr sz="2400" dirty="0"/>
              <a:t> </a:t>
            </a:r>
            <a:r>
              <a:rPr sz="2400" dirty="0" err="1"/>
              <a:t>컴포넌트</a:t>
            </a:r>
            <a:endParaRPr sz="2400" dirty="0"/>
          </a:p>
          <a:p>
            <a:pPr marL="1143000" lvl="2" indent="-228600"/>
            <a:r>
              <a:rPr sz="2400" dirty="0" err="1"/>
              <a:t>프로파일링</a:t>
            </a:r>
            <a:r>
              <a:rPr sz="2400" dirty="0"/>
              <a:t> </a:t>
            </a:r>
            <a:r>
              <a:rPr sz="2400" dirty="0" err="1"/>
              <a:t>트레이스</a:t>
            </a:r>
            <a:r>
              <a:rPr sz="2400" dirty="0"/>
              <a:t> : </a:t>
            </a:r>
            <a:r>
              <a:rPr sz="2400" dirty="0" err="1"/>
              <a:t>다양한</a:t>
            </a:r>
            <a:r>
              <a:rPr sz="2400" dirty="0"/>
              <a:t> </a:t>
            </a:r>
            <a:r>
              <a:rPr sz="2400" dirty="0" err="1"/>
              <a:t>동작에서</a:t>
            </a:r>
            <a:r>
              <a:rPr sz="2400" dirty="0"/>
              <a:t> </a:t>
            </a:r>
            <a:r>
              <a:rPr sz="2400" dirty="0" err="1"/>
              <a:t>CPU가</a:t>
            </a:r>
            <a:r>
              <a:rPr sz="2400" dirty="0"/>
              <a:t> </a:t>
            </a:r>
            <a:r>
              <a:rPr sz="2400" dirty="0" err="1"/>
              <a:t>사용하는</a:t>
            </a:r>
            <a:r>
              <a:rPr sz="2400" dirty="0"/>
              <a:t> </a:t>
            </a:r>
            <a:r>
              <a:rPr sz="2400" dirty="0" err="1"/>
              <a:t>클럭</a:t>
            </a:r>
            <a:r>
              <a:rPr sz="2400" dirty="0"/>
              <a:t> 수 </a:t>
            </a:r>
            <a:r>
              <a:rPr sz="2400" dirty="0" err="1"/>
              <a:t>포착</a:t>
            </a:r>
            <a:r>
              <a:rPr sz="2400" dirty="0"/>
              <a:t> </a:t>
            </a:r>
          </a:p>
          <a:p>
            <a:pPr marL="1143000" lvl="2" indent="-228600"/>
            <a:r>
              <a:rPr sz="2400" dirty="0" err="1"/>
              <a:t>이벤트</a:t>
            </a:r>
            <a:r>
              <a:rPr sz="2400" dirty="0"/>
              <a:t> </a:t>
            </a:r>
            <a:r>
              <a:rPr sz="2400" dirty="0" err="1"/>
              <a:t>트레이스</a:t>
            </a:r>
            <a:r>
              <a:rPr sz="2400" dirty="0"/>
              <a:t> : </a:t>
            </a:r>
            <a:r>
              <a:rPr sz="2400" dirty="0" err="1"/>
              <a:t>처리한</a:t>
            </a:r>
            <a:r>
              <a:rPr sz="2400" dirty="0"/>
              <a:t> </a:t>
            </a:r>
            <a:r>
              <a:rPr sz="2400" dirty="0" err="1"/>
              <a:t>예외의</a:t>
            </a:r>
            <a:r>
              <a:rPr sz="2400" dirty="0"/>
              <a:t> </a:t>
            </a:r>
            <a:r>
              <a:rPr sz="2400" dirty="0" err="1"/>
              <a:t>이력</a:t>
            </a:r>
            <a:r>
              <a:rPr sz="2400" dirty="0"/>
              <a:t> 및 </a:t>
            </a:r>
            <a:r>
              <a:rPr sz="2400" dirty="0" err="1"/>
              <a:t>기간</a:t>
            </a:r>
            <a:r>
              <a:rPr sz="2400" dirty="0"/>
              <a:t> </a:t>
            </a:r>
            <a:r>
              <a:rPr sz="2400" dirty="0" err="1"/>
              <a:t>제공</a:t>
            </a:r>
            <a:r>
              <a:rPr dirty="0"/>
              <a:t> </a:t>
            </a:r>
          </a:p>
          <a:p>
            <a:r>
              <a:rPr dirty="0"/>
              <a:t>DAP (Debug Access Port) </a:t>
            </a:r>
          </a:p>
          <a:p>
            <a:pPr marL="685800" lvl="1" indent="-228600"/>
            <a:r>
              <a:rPr dirty="0" err="1"/>
              <a:t>외부의</a:t>
            </a:r>
            <a:r>
              <a:rPr dirty="0"/>
              <a:t> JTAG </a:t>
            </a:r>
            <a:r>
              <a:rPr dirty="0" err="1"/>
              <a:t>디버거와의</a:t>
            </a:r>
            <a:r>
              <a:rPr dirty="0"/>
              <a:t> </a:t>
            </a:r>
            <a:r>
              <a:rPr dirty="0" err="1"/>
              <a:t>인터페이스를</a:t>
            </a:r>
            <a:r>
              <a:rPr dirty="0"/>
              <a:t> </a:t>
            </a:r>
            <a:r>
              <a:rPr dirty="0" err="1"/>
              <a:t>담당하는</a:t>
            </a:r>
            <a:r>
              <a:rPr dirty="0"/>
              <a:t> </a:t>
            </a:r>
            <a:r>
              <a:rPr dirty="0" err="1"/>
              <a:t>컴포넌트</a:t>
            </a:r>
            <a:endParaRPr dirty="0"/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23" y="101600"/>
            <a:ext cx="4143373" cy="3584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805334" y="6412231"/>
            <a:ext cx="386666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0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Cortex-M3 레지스터</a:t>
            </a:r>
          </a:p>
        </p:txBody>
      </p:sp>
      <p:sp>
        <p:nvSpPr>
          <p:cNvPr id="111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R0~R12 : </a:t>
            </a:r>
            <a:r>
              <a:rPr dirty="0" err="1"/>
              <a:t>범용</a:t>
            </a:r>
            <a:r>
              <a:rPr dirty="0"/>
              <a:t> </a:t>
            </a:r>
            <a:r>
              <a:rPr dirty="0" err="1"/>
              <a:t>레지스터</a:t>
            </a:r>
            <a:endParaRPr dirty="0"/>
          </a:p>
          <a:p>
            <a:pPr marL="685800" lvl="1" indent="-228600"/>
            <a:r>
              <a:rPr sz="2400" dirty="0"/>
              <a:t>R0~R7 : </a:t>
            </a:r>
            <a:r>
              <a:rPr sz="2400" dirty="0" err="1"/>
              <a:t>모든</a:t>
            </a:r>
            <a:r>
              <a:rPr sz="2400" dirty="0"/>
              <a:t> </a:t>
            </a:r>
            <a:r>
              <a:rPr sz="2400" dirty="0" err="1"/>
              <a:t>명령어에서</a:t>
            </a:r>
            <a:r>
              <a:rPr sz="2400" dirty="0"/>
              <a:t> </a:t>
            </a:r>
            <a:r>
              <a:rPr sz="2400" dirty="0" err="1"/>
              <a:t>접근</a:t>
            </a:r>
            <a:r>
              <a:rPr sz="2400" dirty="0"/>
              <a:t> </a:t>
            </a:r>
            <a:r>
              <a:rPr sz="2400" dirty="0" err="1"/>
              <a:t>가능</a:t>
            </a:r>
            <a:endParaRPr sz="2400" dirty="0"/>
          </a:p>
          <a:p>
            <a:pPr marL="685800" lvl="1" indent="-228600"/>
            <a:r>
              <a:rPr sz="2400" dirty="0"/>
              <a:t>R8~R12 : 32bit </a:t>
            </a:r>
            <a:r>
              <a:rPr sz="2400" dirty="0" err="1"/>
              <a:t>명령어만</a:t>
            </a:r>
            <a:r>
              <a:rPr sz="2400" dirty="0"/>
              <a:t> </a:t>
            </a:r>
            <a:r>
              <a:rPr sz="2400" dirty="0" err="1"/>
              <a:t>접근</a:t>
            </a:r>
            <a:r>
              <a:rPr sz="2400" dirty="0"/>
              <a:t> </a:t>
            </a:r>
            <a:r>
              <a:rPr sz="2400" dirty="0" err="1"/>
              <a:t>가능</a:t>
            </a:r>
            <a:endParaRPr sz="2400" dirty="0"/>
          </a:p>
          <a:p>
            <a:r>
              <a:rPr dirty="0"/>
              <a:t>R13 : Stack Pointer</a:t>
            </a:r>
          </a:p>
          <a:p>
            <a:r>
              <a:rPr dirty="0"/>
              <a:t>R14 : Link Register</a:t>
            </a:r>
          </a:p>
          <a:p>
            <a:r>
              <a:rPr dirty="0"/>
              <a:t>R15 : Program Counter</a:t>
            </a:r>
          </a:p>
          <a:p>
            <a:r>
              <a:rPr dirty="0"/>
              <a:t>PSR : Program Status Register</a:t>
            </a:r>
          </a:p>
          <a:p>
            <a:pPr marL="685800" lvl="1" indent="-228600"/>
            <a:r>
              <a:rPr sz="2400" dirty="0"/>
              <a:t>APSR, IPSR, </a:t>
            </a:r>
            <a:r>
              <a:rPr sz="2400" dirty="0" err="1"/>
              <a:t>EPSR로</a:t>
            </a:r>
            <a:r>
              <a:rPr sz="2400" dirty="0"/>
              <a:t> </a:t>
            </a:r>
            <a:r>
              <a:rPr sz="2400" dirty="0" err="1"/>
              <a:t>구성됨</a:t>
            </a:r>
            <a:endParaRPr sz="2400" dirty="0"/>
          </a:p>
          <a:p>
            <a:pPr marL="685800" lvl="1" indent="-228600"/>
            <a:r>
              <a:rPr sz="2400" dirty="0"/>
              <a:t>IEPSR(EPSR &amp; IPSR) : read only </a:t>
            </a:r>
          </a:p>
          <a:p>
            <a:pPr marL="685800" lvl="1" indent="-228600"/>
            <a:r>
              <a:rPr sz="2400" dirty="0"/>
              <a:t>IAPSR(APSR &amp; IPSR) : read-write</a:t>
            </a:r>
          </a:p>
          <a:p>
            <a:pPr marL="685800" lvl="1" indent="-228600"/>
            <a:r>
              <a:rPr sz="2400" dirty="0"/>
              <a:t>EAPSR(APSR &amp; EPSR) : read-write</a:t>
            </a: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95" y="1200547"/>
            <a:ext cx="5779199" cy="4456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805334" y="6412231"/>
            <a:ext cx="386666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5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Cortex-M3 레지스터</a:t>
            </a:r>
          </a:p>
        </p:txBody>
      </p:sp>
      <p:sp>
        <p:nvSpPr>
          <p:cNvPr id="116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APSR : </a:t>
            </a:r>
            <a:r>
              <a:rPr dirty="0" err="1"/>
              <a:t>프로그램</a:t>
            </a:r>
            <a:r>
              <a:rPr dirty="0"/>
              <a:t> </a:t>
            </a:r>
            <a:r>
              <a:rPr dirty="0" err="1"/>
              <a:t>상태</a:t>
            </a:r>
            <a:r>
              <a:rPr dirty="0"/>
              <a:t> </a:t>
            </a:r>
            <a:r>
              <a:rPr dirty="0" err="1"/>
              <a:t>레지스터</a:t>
            </a:r>
            <a:endParaRPr dirty="0"/>
          </a:p>
          <a:p>
            <a:r>
              <a:rPr dirty="0"/>
              <a:t>IPSR : </a:t>
            </a:r>
            <a:r>
              <a:rPr dirty="0" err="1"/>
              <a:t>인터럽트</a:t>
            </a:r>
            <a:r>
              <a:rPr dirty="0"/>
              <a:t> </a:t>
            </a:r>
            <a:r>
              <a:rPr dirty="0" err="1"/>
              <a:t>상태</a:t>
            </a:r>
            <a:r>
              <a:rPr dirty="0"/>
              <a:t> </a:t>
            </a:r>
            <a:r>
              <a:rPr dirty="0" err="1"/>
              <a:t>레지스터</a:t>
            </a:r>
            <a:endParaRPr dirty="0"/>
          </a:p>
          <a:p>
            <a:r>
              <a:rPr dirty="0"/>
              <a:t>EPSR : </a:t>
            </a:r>
            <a:r>
              <a:rPr dirty="0" err="1"/>
              <a:t>확장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 </a:t>
            </a:r>
            <a:r>
              <a:rPr dirty="0" err="1"/>
              <a:t>상태</a:t>
            </a:r>
            <a:r>
              <a:rPr dirty="0"/>
              <a:t> </a:t>
            </a:r>
            <a:r>
              <a:rPr dirty="0" err="1"/>
              <a:t>레지스터</a:t>
            </a:r>
            <a:endParaRPr dirty="0"/>
          </a:p>
          <a:p>
            <a:r>
              <a:rPr dirty="0"/>
              <a:t>PRIMASK : </a:t>
            </a:r>
            <a:r>
              <a:rPr dirty="0" err="1"/>
              <a:t>프로그램</a:t>
            </a:r>
            <a:r>
              <a:rPr dirty="0"/>
              <a:t> </a:t>
            </a:r>
            <a:r>
              <a:rPr dirty="0" err="1"/>
              <a:t>예외</a:t>
            </a:r>
            <a:r>
              <a:rPr dirty="0"/>
              <a:t> </a:t>
            </a:r>
            <a:r>
              <a:rPr dirty="0" err="1"/>
              <a:t>마스크</a:t>
            </a:r>
            <a:endParaRPr dirty="0"/>
          </a:p>
          <a:p>
            <a:r>
              <a:rPr dirty="0"/>
              <a:t>FAULTMASK : </a:t>
            </a:r>
            <a:r>
              <a:rPr dirty="0" err="1"/>
              <a:t>예외</a:t>
            </a:r>
            <a:r>
              <a:rPr dirty="0"/>
              <a:t> </a:t>
            </a:r>
            <a:r>
              <a:rPr dirty="0" err="1"/>
              <a:t>마스크</a:t>
            </a:r>
            <a:endParaRPr dirty="0"/>
          </a:p>
          <a:p>
            <a:r>
              <a:rPr dirty="0"/>
              <a:t>BASEPRI : </a:t>
            </a:r>
            <a:r>
              <a:rPr dirty="0" err="1"/>
              <a:t>베이스</a:t>
            </a:r>
            <a:r>
              <a:rPr dirty="0"/>
              <a:t> </a:t>
            </a:r>
            <a:r>
              <a:rPr dirty="0" err="1"/>
              <a:t>우선</a:t>
            </a:r>
            <a:r>
              <a:rPr dirty="0"/>
              <a:t> </a:t>
            </a:r>
            <a:r>
              <a:rPr dirty="0" err="1"/>
              <a:t>순위</a:t>
            </a:r>
            <a:endParaRPr dirty="0"/>
          </a:p>
          <a:p>
            <a:r>
              <a:rPr dirty="0"/>
              <a:t>CONTROL : </a:t>
            </a:r>
            <a:r>
              <a:rPr dirty="0" err="1"/>
              <a:t>컨트롤</a:t>
            </a:r>
            <a:r>
              <a:rPr dirty="0"/>
              <a:t> </a:t>
            </a:r>
            <a:r>
              <a:rPr dirty="0" err="1"/>
              <a:t>레지스터</a:t>
            </a:r>
            <a:endParaRPr dirty="0"/>
          </a:p>
          <a:p>
            <a:pPr marL="685800" lvl="1" indent="-228600"/>
            <a:r>
              <a:rPr sz="2400" dirty="0" err="1"/>
              <a:t>스레드</a:t>
            </a:r>
            <a:r>
              <a:rPr sz="2400" dirty="0"/>
              <a:t> </a:t>
            </a:r>
            <a:r>
              <a:rPr sz="2400" dirty="0" err="1"/>
              <a:t>모드에서</a:t>
            </a:r>
            <a:r>
              <a:rPr sz="2400" dirty="0"/>
              <a:t> </a:t>
            </a:r>
            <a:r>
              <a:rPr sz="2400" dirty="0" err="1"/>
              <a:t>MSP와</a:t>
            </a:r>
            <a:r>
              <a:rPr sz="2400" dirty="0"/>
              <a:t> PSP </a:t>
            </a:r>
            <a:r>
              <a:rPr sz="2400" dirty="0" err="1"/>
              <a:t>선택에</a:t>
            </a:r>
            <a:r>
              <a:rPr sz="2400" dirty="0"/>
              <a:t> </a:t>
            </a:r>
            <a:r>
              <a:rPr sz="2400" dirty="0" err="1"/>
              <a:t>사용</a:t>
            </a:r>
            <a:endParaRPr sz="2400" dirty="0"/>
          </a:p>
          <a:p>
            <a:r>
              <a:rPr dirty="0"/>
              <a:t>MSP :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스택</a:t>
            </a:r>
            <a:r>
              <a:rPr dirty="0"/>
              <a:t> </a:t>
            </a:r>
            <a:r>
              <a:rPr dirty="0" err="1"/>
              <a:t>포인터</a:t>
            </a:r>
            <a:endParaRPr dirty="0"/>
          </a:p>
          <a:p>
            <a:r>
              <a:rPr dirty="0"/>
              <a:t>PSP : </a:t>
            </a:r>
            <a:r>
              <a:rPr dirty="0" err="1"/>
              <a:t>프로세스</a:t>
            </a:r>
            <a:r>
              <a:rPr dirty="0"/>
              <a:t> </a:t>
            </a:r>
            <a:r>
              <a:rPr dirty="0" err="1"/>
              <a:t>스택</a:t>
            </a:r>
            <a:r>
              <a:rPr dirty="0"/>
              <a:t> </a:t>
            </a:r>
            <a:r>
              <a:rPr dirty="0" err="1"/>
              <a:t>포인터</a:t>
            </a:r>
            <a:r>
              <a:rPr dirty="0"/>
              <a:t> </a:t>
            </a:r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95" y="1200547"/>
            <a:ext cx="5779199" cy="4456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1055592" y="2158083"/>
            <a:ext cx="10071852" cy="718953"/>
          </a:xfrm>
          <a:prstGeom prst="rect">
            <a:avLst/>
          </a:prstGeom>
        </p:spPr>
        <p:txBody>
          <a:bodyPr/>
          <a:lstStyle/>
          <a:p>
            <a:r>
              <a:t>ARM 개요</a:t>
            </a:r>
          </a:p>
        </p:txBody>
      </p:sp>
      <p:sp>
        <p:nvSpPr>
          <p:cNvPr id="60" name="텍스트 개체 틀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ARM 레지스터</a:t>
            </a:r>
          </a:p>
        </p:txBody>
      </p:sp>
      <p:sp>
        <p:nvSpPr>
          <p:cNvPr id="61" name="텍스트 개체 틀 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Cortex-M3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4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개요</a:t>
            </a:r>
          </a:p>
        </p:txBody>
      </p:sp>
      <p:sp>
        <p:nvSpPr>
          <p:cNvPr id="65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535435" cy="5603875"/>
          </a:xfrm>
          <a:prstGeom prst="rect">
            <a:avLst/>
          </a:prstGeom>
        </p:spPr>
        <p:txBody>
          <a:bodyPr/>
          <a:lstStyle/>
          <a:p>
            <a:r>
              <a:rPr dirty="0"/>
              <a:t>ARM : Advanced RISC Machine</a:t>
            </a:r>
          </a:p>
          <a:p>
            <a:pPr marL="685800" lvl="1" indent="-228600"/>
            <a:r>
              <a:rPr dirty="0" err="1"/>
              <a:t>임베디드</a:t>
            </a:r>
            <a:r>
              <a:rPr dirty="0"/>
              <a:t> </a:t>
            </a:r>
            <a:r>
              <a:rPr dirty="0" err="1"/>
              <a:t>기기에</a:t>
            </a:r>
            <a:r>
              <a:rPr dirty="0"/>
              <a:t> </a:t>
            </a:r>
            <a:r>
              <a:rPr dirty="0" err="1"/>
              <a:t>많이</a:t>
            </a:r>
            <a:r>
              <a:rPr dirty="0"/>
              <a:t> </a:t>
            </a:r>
            <a:r>
              <a:rPr dirty="0" err="1"/>
              <a:t>사용되는</a:t>
            </a:r>
            <a:r>
              <a:rPr dirty="0"/>
              <a:t> RISC </a:t>
            </a:r>
            <a:r>
              <a:rPr dirty="0" err="1"/>
              <a:t>프로세서</a:t>
            </a:r>
            <a:endParaRPr dirty="0"/>
          </a:p>
          <a:p>
            <a:pPr marL="685800" lvl="1" indent="-228600"/>
            <a:r>
              <a:rPr dirty="0"/>
              <a:t>RISC : Reduced Instruction Set Computer(</a:t>
            </a:r>
            <a:r>
              <a:rPr dirty="0" err="1"/>
              <a:t>축소</a:t>
            </a:r>
            <a:r>
              <a:rPr dirty="0"/>
              <a:t> </a:t>
            </a:r>
            <a:r>
              <a:rPr dirty="0" err="1"/>
              <a:t>명령어</a:t>
            </a:r>
            <a:r>
              <a:rPr dirty="0"/>
              <a:t> </a:t>
            </a:r>
            <a:r>
              <a:rPr dirty="0" err="1"/>
              <a:t>집합</a:t>
            </a:r>
            <a:r>
              <a:rPr dirty="0"/>
              <a:t> </a:t>
            </a:r>
            <a:r>
              <a:rPr dirty="0" err="1"/>
              <a:t>컴퓨터</a:t>
            </a:r>
            <a:r>
              <a:rPr dirty="0"/>
              <a:t>)</a:t>
            </a:r>
          </a:p>
          <a:p>
            <a:pPr marL="1143000" lvl="2" indent="-228600"/>
            <a:r>
              <a:rPr dirty="0"/>
              <a:t>CPU </a:t>
            </a:r>
            <a:r>
              <a:rPr dirty="0" err="1"/>
              <a:t>명령어의</a:t>
            </a:r>
            <a:r>
              <a:rPr dirty="0"/>
              <a:t> </a:t>
            </a:r>
            <a:r>
              <a:rPr dirty="0" err="1"/>
              <a:t>개수를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  <a:r>
              <a:rPr dirty="0" err="1"/>
              <a:t>명령어</a:t>
            </a:r>
            <a:r>
              <a:rPr dirty="0"/>
              <a:t> </a:t>
            </a:r>
            <a:r>
              <a:rPr dirty="0" err="1"/>
              <a:t>해석시간을</a:t>
            </a:r>
            <a:r>
              <a:rPr dirty="0"/>
              <a:t> </a:t>
            </a:r>
            <a:r>
              <a:rPr dirty="0" err="1"/>
              <a:t>줄임으로써</a:t>
            </a:r>
            <a:r>
              <a:rPr dirty="0"/>
              <a:t> </a:t>
            </a:r>
            <a:r>
              <a:rPr dirty="0" err="1"/>
              <a:t>개별</a:t>
            </a:r>
            <a:r>
              <a:rPr dirty="0"/>
              <a:t> </a:t>
            </a:r>
            <a:r>
              <a:rPr dirty="0" err="1"/>
              <a:t>명령어의</a:t>
            </a:r>
            <a:r>
              <a:rPr dirty="0"/>
              <a:t> </a:t>
            </a:r>
            <a:r>
              <a:rPr dirty="0" err="1"/>
              <a:t>실행속도를</a:t>
            </a:r>
            <a:r>
              <a:rPr dirty="0"/>
              <a:t> </a:t>
            </a:r>
            <a:r>
              <a:rPr dirty="0" err="1"/>
              <a:t>빠르게</a:t>
            </a:r>
            <a:r>
              <a:rPr dirty="0"/>
              <a:t> 한 </a:t>
            </a:r>
            <a:r>
              <a:rPr dirty="0" err="1"/>
              <a:t>컴퓨터</a:t>
            </a:r>
            <a:endParaRPr dirty="0"/>
          </a:p>
          <a:p>
            <a:pPr marL="685800" lvl="1" indent="-228600"/>
            <a:r>
              <a:rPr dirty="0" err="1"/>
              <a:t>사물인터넷,안드로이드</a:t>
            </a:r>
            <a:r>
              <a:rPr dirty="0"/>
              <a:t>, </a:t>
            </a:r>
            <a:r>
              <a:rPr dirty="0" err="1"/>
              <a:t>랩탑</a:t>
            </a:r>
            <a:r>
              <a:rPr dirty="0"/>
              <a:t>, </a:t>
            </a:r>
            <a:r>
              <a:rPr dirty="0" err="1"/>
              <a:t>인터넷</a:t>
            </a:r>
            <a:r>
              <a:rPr dirty="0"/>
              <a:t> </a:t>
            </a:r>
            <a:r>
              <a:rPr dirty="0" err="1"/>
              <a:t>모뎀</a:t>
            </a:r>
            <a:r>
              <a:rPr dirty="0"/>
              <a:t>, </a:t>
            </a:r>
            <a:r>
              <a:rPr dirty="0" err="1"/>
              <a:t>닌텐도</a:t>
            </a:r>
            <a:r>
              <a:rPr dirty="0"/>
              <a:t> </a:t>
            </a:r>
            <a:r>
              <a:rPr dirty="0" err="1"/>
              <a:t>등에</a:t>
            </a:r>
            <a:r>
              <a:rPr dirty="0"/>
              <a:t> </a:t>
            </a:r>
            <a:r>
              <a:rPr dirty="0" err="1"/>
              <a:t>사용되는</a:t>
            </a:r>
            <a:r>
              <a:rPr dirty="0"/>
              <a:t> CPU </a:t>
            </a:r>
            <a:r>
              <a:rPr dirty="0" err="1"/>
              <a:t>체계</a:t>
            </a:r>
            <a:endParaRPr dirty="0"/>
          </a:p>
          <a:p>
            <a:pPr marL="685800" lvl="1" indent="-228600"/>
            <a:r>
              <a:rPr dirty="0" err="1"/>
              <a:t>일반적인</a:t>
            </a:r>
            <a:r>
              <a:rPr dirty="0"/>
              <a:t> </a:t>
            </a:r>
            <a:r>
              <a:rPr dirty="0" err="1"/>
              <a:t>데스크탑</a:t>
            </a:r>
            <a:r>
              <a:rPr dirty="0"/>
              <a:t> PC - </a:t>
            </a:r>
            <a:r>
              <a:rPr dirty="0" err="1"/>
              <a:t>amd</a:t>
            </a:r>
            <a:r>
              <a:rPr dirty="0"/>
              <a:t>, intel </a:t>
            </a:r>
            <a:r>
              <a:rPr dirty="0" err="1"/>
              <a:t>cpu</a:t>
            </a:r>
            <a:r>
              <a:rPr dirty="0"/>
              <a:t> </a:t>
            </a:r>
            <a:r>
              <a:rPr dirty="0" err="1"/>
              <a:t>명령체계로</a:t>
            </a:r>
            <a:r>
              <a:rPr dirty="0"/>
              <a:t> </a:t>
            </a:r>
            <a:r>
              <a:rPr dirty="0" err="1"/>
              <a:t>이루어짐</a:t>
            </a:r>
            <a:r>
              <a:rPr dirty="0"/>
              <a:t>(CISC)</a:t>
            </a:r>
          </a:p>
          <a:p>
            <a:pPr marL="1143000" lvl="2" indent="-228600"/>
            <a:r>
              <a:rPr dirty="0"/>
              <a:t>e.g. x86(32비트), x64(64비트), AMD64(64비트)</a:t>
            </a:r>
          </a:p>
          <a:p>
            <a:pPr marL="685800" lvl="1" indent="-228600"/>
            <a:r>
              <a:rPr dirty="0" err="1"/>
              <a:t>ARM용</a:t>
            </a:r>
            <a:r>
              <a:rPr dirty="0"/>
              <a:t> </a:t>
            </a:r>
            <a:r>
              <a:rPr dirty="0" err="1"/>
              <a:t>기기</a:t>
            </a:r>
            <a:r>
              <a:rPr dirty="0"/>
              <a:t> - RISC </a:t>
            </a:r>
            <a:r>
              <a:rPr dirty="0" err="1"/>
              <a:t>명령체계로</a:t>
            </a:r>
            <a:r>
              <a:rPr dirty="0"/>
              <a:t> </a:t>
            </a:r>
            <a:r>
              <a:rPr dirty="0" err="1"/>
              <a:t>이루어짐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8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개요</a:t>
            </a:r>
          </a:p>
        </p:txBody>
      </p:sp>
      <p:sp>
        <p:nvSpPr>
          <p:cNvPr id="69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678057" cy="5603875"/>
          </a:xfrm>
          <a:prstGeom prst="rect">
            <a:avLst/>
          </a:prstGeom>
        </p:spPr>
        <p:txBody>
          <a:bodyPr/>
          <a:lstStyle/>
          <a:p>
            <a:r>
              <a:rPr dirty="0"/>
              <a:t>RISC </a:t>
            </a:r>
            <a:r>
              <a:rPr dirty="0" err="1"/>
              <a:t>특징</a:t>
            </a:r>
            <a:endParaRPr dirty="0"/>
          </a:p>
          <a:p>
            <a:r>
              <a:rPr dirty="0" err="1"/>
              <a:t>고정</a:t>
            </a:r>
            <a:r>
              <a:rPr dirty="0"/>
              <a:t> </a:t>
            </a:r>
            <a:r>
              <a:rPr dirty="0" err="1"/>
              <a:t>길이의</a:t>
            </a:r>
            <a:r>
              <a:rPr dirty="0"/>
              <a:t> </a:t>
            </a:r>
            <a:r>
              <a:rPr dirty="0" err="1"/>
              <a:t>명령어</a:t>
            </a:r>
            <a:r>
              <a:rPr dirty="0"/>
              <a:t>(16 or 32 bit)를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더욱</a:t>
            </a:r>
            <a:r>
              <a:rPr dirty="0"/>
              <a:t> </a:t>
            </a:r>
            <a:r>
              <a:rPr dirty="0" err="1"/>
              <a:t>빠르게</a:t>
            </a:r>
            <a:r>
              <a:rPr dirty="0"/>
              <a:t> </a:t>
            </a:r>
            <a:r>
              <a:rPr dirty="0" err="1"/>
              <a:t>해석할</a:t>
            </a:r>
            <a:r>
              <a:rPr dirty="0"/>
              <a:t> 수 </a:t>
            </a:r>
            <a:r>
              <a:rPr dirty="0" err="1"/>
              <a:t>있다</a:t>
            </a:r>
            <a:endParaRPr dirty="0"/>
          </a:p>
          <a:p>
            <a:r>
              <a:rPr dirty="0" err="1"/>
              <a:t>간단하고</a:t>
            </a:r>
            <a:r>
              <a:rPr dirty="0"/>
              <a:t> </a:t>
            </a:r>
            <a:r>
              <a:rPr dirty="0" err="1"/>
              <a:t>적은</a:t>
            </a:r>
            <a:r>
              <a:rPr dirty="0"/>
              <a:t> </a:t>
            </a:r>
            <a:r>
              <a:rPr dirty="0" err="1"/>
              <a:t>종류의</a:t>
            </a:r>
            <a:r>
              <a:rPr dirty="0"/>
              <a:t> </a:t>
            </a:r>
            <a:r>
              <a:rPr dirty="0" err="1"/>
              <a:t>명령어와</a:t>
            </a:r>
            <a:r>
              <a:rPr dirty="0"/>
              <a:t> </a:t>
            </a:r>
            <a:r>
              <a:rPr dirty="0" err="1"/>
              <a:t>주소</a:t>
            </a:r>
            <a:r>
              <a:rPr dirty="0"/>
              <a:t> </a:t>
            </a:r>
            <a:r>
              <a:rPr dirty="0" err="1"/>
              <a:t>지정</a:t>
            </a:r>
            <a:r>
              <a:rPr dirty="0"/>
              <a:t> </a:t>
            </a:r>
            <a:r>
              <a:rPr dirty="0" err="1"/>
              <a:t>모드를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.­</a:t>
            </a:r>
          </a:p>
          <a:p>
            <a:r>
              <a:rPr dirty="0" err="1"/>
              <a:t>명령어가</a:t>
            </a:r>
            <a:r>
              <a:rPr dirty="0"/>
              <a:t> </a:t>
            </a:r>
            <a:r>
              <a:rPr dirty="0" err="1"/>
              <a:t>하드웨어적이므로</a:t>
            </a:r>
            <a:r>
              <a:rPr dirty="0"/>
              <a:t> </a:t>
            </a:r>
            <a:r>
              <a:rPr dirty="0" err="1"/>
              <a:t>호환성이</a:t>
            </a:r>
            <a:r>
              <a:rPr dirty="0"/>
              <a:t> </a:t>
            </a:r>
            <a:r>
              <a:rPr dirty="0" err="1"/>
              <a:t>낮다</a:t>
            </a:r>
            <a:r>
              <a:rPr dirty="0"/>
              <a:t>.</a:t>
            </a:r>
          </a:p>
          <a:p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연산은</a:t>
            </a:r>
            <a:r>
              <a:rPr dirty="0"/>
              <a:t> </a:t>
            </a:r>
            <a:r>
              <a:rPr dirty="0" err="1"/>
              <a:t>하나의</a:t>
            </a:r>
            <a:r>
              <a:rPr dirty="0"/>
              <a:t> </a:t>
            </a:r>
            <a:r>
              <a:rPr dirty="0" err="1"/>
              <a:t>클럭으로</a:t>
            </a:r>
            <a:r>
              <a:rPr dirty="0"/>
              <a:t> </a:t>
            </a:r>
            <a:r>
              <a:rPr dirty="0" err="1"/>
              <a:t>실행되므로</a:t>
            </a:r>
            <a:r>
              <a:rPr dirty="0"/>
              <a:t> </a:t>
            </a:r>
            <a:r>
              <a:rPr dirty="0" err="1"/>
              <a:t>파이프라인을</a:t>
            </a:r>
            <a:r>
              <a:rPr dirty="0"/>
              <a:t> </a:t>
            </a:r>
            <a:r>
              <a:rPr dirty="0" err="1"/>
              <a:t>기다리게</a:t>
            </a:r>
            <a:r>
              <a:rPr dirty="0"/>
              <a:t> </a:t>
            </a:r>
            <a:r>
              <a:rPr dirty="0" err="1"/>
              <a:t>하지</a:t>
            </a:r>
            <a:r>
              <a:rPr dirty="0"/>
              <a:t> </a:t>
            </a:r>
            <a:r>
              <a:rPr dirty="0" err="1"/>
              <a:t>않는다</a:t>
            </a:r>
            <a:r>
              <a:rPr dirty="0"/>
              <a:t>.</a:t>
            </a:r>
          </a:p>
          <a:p>
            <a:r>
              <a:rPr dirty="0" err="1"/>
              <a:t>많은</a:t>
            </a:r>
            <a:r>
              <a:rPr dirty="0"/>
              <a:t> </a:t>
            </a:r>
            <a:r>
              <a:rPr dirty="0" err="1"/>
              <a:t>수의</a:t>
            </a:r>
            <a:r>
              <a:rPr dirty="0"/>
              <a:t> </a:t>
            </a:r>
            <a:r>
              <a:rPr dirty="0" err="1"/>
              <a:t>범용</a:t>
            </a:r>
            <a:r>
              <a:rPr dirty="0"/>
              <a:t> </a:t>
            </a:r>
            <a:r>
              <a:rPr dirty="0" err="1"/>
              <a:t>레지스터</a:t>
            </a:r>
            <a:r>
              <a:rPr dirty="0"/>
              <a:t>(GPR)를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메모리</a:t>
            </a:r>
            <a:r>
              <a:rPr dirty="0"/>
              <a:t> </a:t>
            </a:r>
            <a:r>
              <a:rPr dirty="0" err="1"/>
              <a:t>접근을</a:t>
            </a:r>
            <a:r>
              <a:rPr dirty="0"/>
              <a:t> </a:t>
            </a:r>
            <a:r>
              <a:rPr dirty="0" err="1"/>
              <a:t>줄인다</a:t>
            </a:r>
            <a:r>
              <a:rPr dirty="0"/>
              <a:t>.</a:t>
            </a:r>
          </a:p>
          <a:p>
            <a:r>
              <a:rPr dirty="0"/>
              <a:t>CISC, RISC </a:t>
            </a:r>
            <a:r>
              <a:rPr dirty="0" err="1"/>
              <a:t>비교</a:t>
            </a:r>
            <a:endParaRPr dirty="0"/>
          </a:p>
        </p:txBody>
      </p:sp>
      <p:graphicFrame>
        <p:nvGraphicFramePr>
          <p:cNvPr id="70" name="Table"/>
          <p:cNvGraphicFramePr/>
          <p:nvPr>
            <p:extLst>
              <p:ext uri="{D42A27DB-BD31-4B8C-83A1-F6EECF244321}">
                <p14:modId xmlns:p14="http://schemas.microsoft.com/office/powerpoint/2010/main" val="582905513"/>
              </p:ext>
            </p:extLst>
          </p:nvPr>
        </p:nvGraphicFramePr>
        <p:xfrm>
          <a:off x="1852851" y="5126011"/>
          <a:ext cx="8486298" cy="1645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82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59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CISC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RISC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7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명령어의 수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많다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적다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9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레지스터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적다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많다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59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처리속도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느리다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빠르다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설계(내부구조)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복잡하다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간단하다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59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전력소모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/>
                        <a:t>많다</a:t>
                      </a: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/>
                        <a:t>적다</a:t>
                      </a: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73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개요</a:t>
            </a:r>
          </a:p>
        </p:txBody>
      </p:sp>
      <p:sp>
        <p:nvSpPr>
          <p:cNvPr id="74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ARM 프로세서 종류 - 크게 3가지로 분류</a:t>
            </a:r>
          </a:p>
          <a:p>
            <a:r>
              <a:t>ARM Cortex-A (Application)</a:t>
            </a:r>
          </a:p>
          <a:p>
            <a:pPr marL="685800" lvl="1" indent="-228600"/>
            <a:r>
              <a:t>복잡한 OS 및 사용자 응용 </a:t>
            </a:r>
            <a:br/>
            <a:r>
              <a:t>프로그램에 사용하는 응용 </a:t>
            </a:r>
            <a:br/>
            <a:r>
              <a:t>프로그램 프로세서 계열</a:t>
            </a:r>
          </a:p>
          <a:p>
            <a:r>
              <a:t>ARM Cortex-R (Real-Time)</a:t>
            </a:r>
          </a:p>
          <a:p>
            <a:pPr marL="685800" lvl="1" indent="-228600"/>
            <a:r>
              <a:t>실시간 시스템을 위한 임베디드 </a:t>
            </a:r>
            <a:br/>
            <a:r>
              <a:t>프로세서 계열 </a:t>
            </a:r>
          </a:p>
          <a:p>
            <a:r>
              <a:t>ARM Cortex-M (Microcontroller)</a:t>
            </a:r>
          </a:p>
          <a:p>
            <a:pPr marL="685800" lvl="1" indent="-228600"/>
            <a:r>
              <a:t>저가형 응용프로그램에 최적화된 </a:t>
            </a:r>
            <a:br/>
            <a:r>
              <a:t>임베디드 프로세서 계열 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6" y="1690486"/>
            <a:ext cx="5865404" cy="3736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78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개요</a:t>
            </a:r>
          </a:p>
        </p:txBody>
      </p:sp>
      <p:sp>
        <p:nvSpPr>
          <p:cNvPr id="79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ARM 구조(ARM7TDMI Processor Block Diagram)</a:t>
            </a:r>
          </a:p>
          <a:p>
            <a:endParaRPr/>
          </a:p>
          <a:p>
            <a:r>
              <a:t>1) 메모리에서 명령어 fetch 후</a:t>
            </a:r>
            <a:br/>
            <a:r>
              <a:t>pipeline에 집어 넣음</a:t>
            </a:r>
          </a:p>
          <a:p>
            <a:r>
              <a:t>2) pipeline의 명령어를 </a:t>
            </a:r>
            <a:br/>
            <a:r>
              <a:t>control unit에서 해독</a:t>
            </a:r>
          </a:p>
          <a:p>
            <a:r>
              <a:t>3) 해독된 명령어를 ALU에서 실행</a:t>
            </a:r>
          </a:p>
          <a:p>
            <a:r>
              <a:t>4) 메모리 접근 명령어일 경우</a:t>
            </a:r>
            <a:br/>
            <a:r>
              <a:t>메모리 접근할 주소 계산</a:t>
            </a:r>
          </a:p>
          <a:p>
            <a:r>
              <a:t>5) 결과를 다시 레지스터에 write</a:t>
            </a:r>
          </a:p>
        </p:txBody>
      </p:sp>
      <p:pic>
        <p:nvPicPr>
          <p:cNvPr id="80" name="스크린샷 2023-03-13 오후 4.49.00.png" descr="스크린샷 2023-03-13 오후 4.49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861" y="1667065"/>
            <a:ext cx="5387964" cy="4839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3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레지스터</a:t>
            </a:r>
          </a:p>
        </p:txBody>
      </p:sp>
      <p:sp>
        <p:nvSpPr>
          <p:cNvPr id="84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ARM </a:t>
            </a:r>
            <a:r>
              <a:rPr dirty="0" err="1"/>
              <a:t>동작</a:t>
            </a:r>
            <a:r>
              <a:rPr dirty="0"/>
              <a:t> </a:t>
            </a:r>
            <a:r>
              <a:rPr dirty="0" err="1"/>
              <a:t>모드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어떤 권한을 지니고 어떤 동작을 수행하는지 나타냄</a:t>
            </a:r>
            <a:endParaRPr dirty="0"/>
          </a:p>
        </p:txBody>
      </p:sp>
      <p:graphicFrame>
        <p:nvGraphicFramePr>
          <p:cNvPr id="85" name="Table"/>
          <p:cNvGraphicFramePr/>
          <p:nvPr/>
        </p:nvGraphicFramePr>
        <p:xfrm>
          <a:off x="657485" y="1764455"/>
          <a:ext cx="10825515" cy="476580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8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모드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설명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Un-Privileged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일반적인 사용자 프로그램이 실행되는 모드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FIQ</a:t>
                      </a:r>
                    </a:p>
                  </a:txBody>
                  <a:tcPr marL="0" marR="0" marT="0" marB="0" anchor="ctr" horzOverflow="overflow"/>
                </a:tc>
                <a:tc rowSpan="6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Previleged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빠른 인터럽트 처리 모드
User 모드와 SVC 모드보다 높은 우선순위로 인터럽트 처리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IRQ</a:t>
                      </a: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일반적인 인터럽트 처리 모드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Supervisor
(SVC)</a:t>
                      </a: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OS의 커널모드에서 사용되는 모드
시스템 리소스(I/O, memory, register) 관리 권한을 지님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Abort</a:t>
                      </a: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인터럽트나 예외 처리 중 메모리와 관련된 오류 발생 시 
해당 오류를 해결하거나 처리 하기 위한 모드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Undefined</a:t>
                      </a: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일반적으로 정의되지 않은 명령어를 처리하기 위한 모드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72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System</a:t>
                      </a: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User </a:t>
                      </a:r>
                      <a:r>
                        <a:rPr dirty="0" err="1"/>
                        <a:t>모드와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동일한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용도이나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프로세서가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모든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코드에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대해</a:t>
                      </a:r>
                      <a:r>
                        <a:rPr dirty="0"/>
                        <a:t> 
</a:t>
                      </a:r>
                      <a:r>
                        <a:rPr dirty="0" err="1"/>
                        <a:t>접근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권한을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지니기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때문에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보안성이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낮음</a:t>
                      </a: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88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레지스터</a:t>
            </a:r>
          </a:p>
        </p:txBody>
      </p:sp>
      <p:sp>
        <p:nvSpPr>
          <p:cNvPr id="89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전통적인 ARM(ARM7, ARM9) 레지스터 구조</a:t>
            </a:r>
          </a:p>
          <a:p>
            <a:r>
              <a:t>37개의 32 bit 레지스터 구성</a:t>
            </a:r>
          </a:p>
          <a:p>
            <a:r>
              <a:t>동작모드 별 사용가능한 레지스터가 다름</a:t>
            </a:r>
          </a:p>
          <a:p>
            <a:r>
              <a:t>R0 ~ R15 : 범용 레지스터</a:t>
            </a:r>
          </a:p>
          <a:p>
            <a:r>
              <a:t>R13, R14, R15 : 특별한 용도로 사용</a:t>
            </a:r>
          </a:p>
          <a:p>
            <a:r>
              <a:t>R13 : Stack Pointer</a:t>
            </a:r>
          </a:p>
          <a:p>
            <a:r>
              <a:t>R14 : Link Register</a:t>
            </a:r>
          </a:p>
          <a:p>
            <a:r>
              <a:t>R15 : Program Counter</a:t>
            </a:r>
          </a:p>
          <a:p>
            <a:r>
              <a:t>CPSR : 현재 status를 저장하는 레지스터</a:t>
            </a:r>
          </a:p>
          <a:p>
            <a:r>
              <a:t>Banked register : 각 모드 별 따로 존재(20개)</a:t>
            </a:r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288" y="1539646"/>
            <a:ext cx="4487430" cy="4165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12231"/>
            <a:ext cx="245403" cy="375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93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4"/>
          </a:xfrm>
          <a:prstGeom prst="rect">
            <a:avLst/>
          </a:prstGeom>
        </p:spPr>
        <p:txBody>
          <a:bodyPr/>
          <a:lstStyle/>
          <a:p>
            <a:r>
              <a:t>ARM 레지스터</a:t>
            </a:r>
          </a:p>
        </p:txBody>
      </p:sp>
      <p:sp>
        <p:nvSpPr>
          <p:cNvPr id="94" name="텍스트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CPSR </a:t>
            </a:r>
            <a:r>
              <a:rPr dirty="0" err="1"/>
              <a:t>레지스터</a:t>
            </a:r>
            <a:r>
              <a:rPr dirty="0"/>
              <a:t> </a:t>
            </a:r>
            <a:r>
              <a:rPr dirty="0" err="1"/>
              <a:t>구조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N : </a:t>
            </a:r>
            <a:r>
              <a:rPr dirty="0" err="1"/>
              <a:t>음수</a:t>
            </a:r>
            <a:r>
              <a:rPr dirty="0"/>
              <a:t> </a:t>
            </a:r>
            <a:r>
              <a:rPr dirty="0" err="1"/>
              <a:t>플래그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Z : </a:t>
            </a:r>
            <a:r>
              <a:rPr dirty="0" err="1"/>
              <a:t>제로</a:t>
            </a:r>
            <a:r>
              <a:rPr dirty="0"/>
              <a:t> </a:t>
            </a:r>
            <a:r>
              <a:rPr dirty="0" err="1"/>
              <a:t>플래그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C : </a:t>
            </a:r>
            <a:r>
              <a:rPr dirty="0" err="1"/>
              <a:t>캐리</a:t>
            </a:r>
            <a:r>
              <a:rPr dirty="0"/>
              <a:t> </a:t>
            </a:r>
            <a:r>
              <a:rPr dirty="0" err="1"/>
              <a:t>플래그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V : </a:t>
            </a:r>
            <a:r>
              <a:rPr dirty="0" err="1"/>
              <a:t>오버플로우</a:t>
            </a:r>
            <a:r>
              <a:rPr dirty="0"/>
              <a:t> </a:t>
            </a:r>
            <a:r>
              <a:rPr dirty="0" err="1"/>
              <a:t>플래그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Q : </a:t>
            </a:r>
            <a:r>
              <a:rPr dirty="0" err="1"/>
              <a:t>포화</a:t>
            </a:r>
            <a:r>
              <a:rPr dirty="0"/>
              <a:t> </a:t>
            </a:r>
            <a:r>
              <a:rPr dirty="0" err="1"/>
              <a:t>플래그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J : </a:t>
            </a:r>
            <a:r>
              <a:rPr dirty="0" err="1"/>
              <a:t>자바</a:t>
            </a:r>
            <a:r>
              <a:rPr dirty="0"/>
              <a:t> </a:t>
            </a:r>
            <a:r>
              <a:rPr dirty="0" err="1"/>
              <a:t>실행</a:t>
            </a:r>
            <a:r>
              <a:rPr dirty="0"/>
              <a:t> </a:t>
            </a:r>
            <a:r>
              <a:rPr dirty="0" err="1"/>
              <a:t>가능</a:t>
            </a:r>
            <a:r>
              <a:rPr dirty="0"/>
              <a:t> </a:t>
            </a:r>
            <a:r>
              <a:rPr dirty="0" err="1"/>
              <a:t>여부</a:t>
            </a:r>
            <a:r>
              <a:rPr dirty="0"/>
              <a:t> </a:t>
            </a:r>
            <a:r>
              <a:rPr dirty="0" err="1"/>
              <a:t>표시</a:t>
            </a:r>
            <a:endParaRPr lang="ko-KR" altLang="en-US"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GE :</a:t>
            </a:r>
            <a:r>
              <a:rPr lang="en-US" dirty="0"/>
              <a:t> general-purpose</a:t>
            </a:r>
            <a:r>
              <a:rPr lang="ko-KR" altLang="en-US" dirty="0"/>
              <a:t> </a:t>
            </a:r>
            <a:r>
              <a:rPr lang="en-US" altLang="ko-KR" dirty="0"/>
              <a:t>register</a:t>
            </a:r>
            <a:r>
              <a:rPr lang="ko-KR" altLang="en-US" dirty="0"/>
              <a:t> </a:t>
            </a:r>
            <a:r>
              <a:rPr lang="en-US" altLang="ko-KR" dirty="0"/>
              <a:t>Extend</a:t>
            </a:r>
            <a:r>
              <a:rPr lang="ko-KR" altLang="en-US" dirty="0"/>
              <a:t> 필드</a:t>
            </a:r>
            <a:endParaRPr lang="en-US" altLang="ko-KR"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lang="en-US" altLang="ko-KR" dirty="0"/>
              <a:t>M4~M0 : </a:t>
            </a:r>
            <a:r>
              <a:rPr lang="ko-KR" altLang="en-US" dirty="0"/>
              <a:t>현재 프로세서 모드 표시</a:t>
            </a:r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lang="en-US" altLang="ko-KR" dirty="0"/>
              <a:t>Res : </a:t>
            </a:r>
            <a:r>
              <a:rPr lang="ko-KR" altLang="en-US" dirty="0"/>
              <a:t>확장을 위해 예약된 비트</a:t>
            </a:r>
            <a:endParaRPr dirty="0"/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rPr dirty="0"/>
              <a:t>IT : If-Then </a:t>
            </a:r>
            <a:r>
              <a:rPr dirty="0" err="1"/>
              <a:t>문의</a:t>
            </a:r>
            <a:r>
              <a:rPr dirty="0"/>
              <a:t> </a:t>
            </a:r>
            <a:r>
              <a:rPr dirty="0" err="1"/>
              <a:t>조건</a:t>
            </a:r>
            <a:r>
              <a:rPr dirty="0"/>
              <a:t> </a:t>
            </a:r>
            <a:r>
              <a:rPr dirty="0" err="1"/>
              <a:t>코드를</a:t>
            </a:r>
            <a:r>
              <a:rPr dirty="0"/>
              <a:t> </a:t>
            </a:r>
            <a:r>
              <a:rPr dirty="0" err="1"/>
              <a:t>저장하는</a:t>
            </a:r>
            <a:r>
              <a:rPr dirty="0"/>
              <a:t> 데 </a:t>
            </a:r>
            <a:r>
              <a:rPr dirty="0" err="1"/>
              <a:t>사용</a:t>
            </a:r>
            <a:endParaRPr dirty="0"/>
          </a:p>
        </p:txBody>
      </p:sp>
      <p:pic>
        <p:nvPicPr>
          <p:cNvPr id="95" name="스크린샷 2023-03-13 오후 9.49.42.png" descr="스크린샷 2023-03-13 오후 9.49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54" y="1061218"/>
            <a:ext cx="7921543" cy="146469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텍스트 개체 틀 2"/>
          <p:cNvSpPr txBox="1"/>
          <p:nvPr/>
        </p:nvSpPr>
        <p:spPr>
          <a:xfrm>
            <a:off x="6096000" y="2005979"/>
            <a:ext cx="6933906" cy="429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rPr dirty="0"/>
              <a:t>E : </a:t>
            </a:r>
            <a:r>
              <a:rPr dirty="0" err="1"/>
              <a:t>엔디언</a:t>
            </a:r>
            <a:r>
              <a:rPr dirty="0"/>
              <a:t> 값 </a:t>
            </a:r>
            <a:r>
              <a:rPr dirty="0" err="1"/>
              <a:t>제어</a:t>
            </a: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rPr dirty="0"/>
              <a:t>A : Asynchronous abort </a:t>
            </a:r>
            <a:r>
              <a:rPr dirty="0" err="1"/>
              <a:t>비활성</a:t>
            </a: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rPr dirty="0"/>
              <a:t>I : IRQ </a:t>
            </a:r>
            <a:r>
              <a:rPr dirty="0" err="1"/>
              <a:t>비활성</a:t>
            </a: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rPr dirty="0"/>
              <a:t>F : FIQ </a:t>
            </a:r>
            <a:r>
              <a:rPr dirty="0" err="1"/>
              <a:t>비활성</a:t>
            </a: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rPr dirty="0"/>
              <a:t>T : Thumb or ARM </a:t>
            </a:r>
            <a:r>
              <a:rPr dirty="0" err="1"/>
              <a:t>상태</a:t>
            </a:r>
            <a:r>
              <a:rPr dirty="0"/>
              <a:t> </a:t>
            </a:r>
            <a:r>
              <a:rPr dirty="0" err="1"/>
              <a:t>표시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yptoCraft 테마">
  <a:themeElements>
    <a:clrScheme name="CryptoCraft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yptoCraft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CryptoCraft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yptoCraft 테마">
  <a:themeElements>
    <a:clrScheme name="CryptoCraft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yptoCraft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CryptoCraft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817</Words>
  <Application>Microsoft Office PowerPoint</Application>
  <PresentationFormat>와이드스크린</PresentationFormat>
  <Paragraphs>160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CryptoCraft 테마</vt:lpstr>
      <vt:lpstr>ARM 기초</vt:lpstr>
      <vt:lpstr>PowerPoint 프레젠테이션</vt:lpstr>
      <vt:lpstr>ARM 개요</vt:lpstr>
      <vt:lpstr>ARM 개요</vt:lpstr>
      <vt:lpstr>ARM 개요</vt:lpstr>
      <vt:lpstr>ARM 개요</vt:lpstr>
      <vt:lpstr>ARM 레지스터</vt:lpstr>
      <vt:lpstr>ARM 레지스터</vt:lpstr>
      <vt:lpstr>ARM 레지스터</vt:lpstr>
      <vt:lpstr>Cortex-M3</vt:lpstr>
      <vt:lpstr>Cortex-M3 아키텍처</vt:lpstr>
      <vt:lpstr>Cortex-M3 레지스터</vt:lpstr>
      <vt:lpstr>Cortex-M3 레지스터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기초</dc:title>
  <cp:lastModifiedBy>이민우</cp:lastModifiedBy>
  <cp:revision>5</cp:revision>
  <dcterms:modified xsi:type="dcterms:W3CDTF">2023-03-13T20:13:47Z</dcterms:modified>
</cp:coreProperties>
</file>